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420" r:id="rId2"/>
    <p:sldId id="422" r:id="rId3"/>
    <p:sldId id="423" r:id="rId4"/>
    <p:sldId id="425" r:id="rId5"/>
    <p:sldId id="433" r:id="rId6"/>
    <p:sldId id="426" r:id="rId7"/>
    <p:sldId id="427" r:id="rId8"/>
    <p:sldId id="429" r:id="rId9"/>
    <p:sldId id="430" r:id="rId10"/>
    <p:sldId id="431" r:id="rId11"/>
    <p:sldId id="432" r:id="rId12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2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10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C75879C1-EF46-4197-884D-13ABA1F8111A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7" tIns="45414" rIns="90827" bIns="4541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0827" tIns="45414" rIns="90827" bIns="4541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7D822281-CA77-419A-9C00-621842462B4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01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686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156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6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628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511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554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338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033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997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68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355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2280-FC7D-4D92-8DFC-E35AAF6BE500}" type="datetimeFigureOut">
              <a:rPr lang="de-CH" smtClean="0"/>
              <a:t>05.07.2023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450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rlette.schnyder@bs.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r>
              <a:rPr lang="de-CH" dirty="0" err="1" smtClean="0"/>
              <a:t>Absenzensystem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846640" cy="2736304"/>
          </a:xfrm>
        </p:spPr>
        <p:txBody>
          <a:bodyPr>
            <a:normAutofit/>
          </a:bodyPr>
          <a:lstStyle/>
          <a:p>
            <a:r>
              <a:rPr lang="de-CH" dirty="0" smtClean="0"/>
              <a:t>8 Kontingente pro Semester</a:t>
            </a:r>
          </a:p>
          <a:p>
            <a:r>
              <a:rPr lang="de-CH" dirty="0" smtClean="0"/>
              <a:t>8 </a:t>
            </a:r>
            <a:r>
              <a:rPr lang="de-CH" dirty="0" err="1" smtClean="0"/>
              <a:t>Halbtage</a:t>
            </a:r>
            <a:r>
              <a:rPr lang="de-CH" dirty="0" smtClean="0"/>
              <a:t> in der Eigenverantwortung der Schülerinnen und Schüler</a:t>
            </a:r>
          </a:p>
          <a:p>
            <a:r>
              <a:rPr lang="de-CH" dirty="0" smtClean="0"/>
              <a:t>1 Kontingent = 1 </a:t>
            </a:r>
            <a:r>
              <a:rPr lang="de-CH" dirty="0" err="1" smtClean="0"/>
              <a:t>Halbtag</a:t>
            </a:r>
            <a:endParaRPr lang="de-CH" dirty="0" smtClean="0"/>
          </a:p>
        </p:txBody>
      </p:sp>
      <p:sp>
        <p:nvSpPr>
          <p:cNvPr id="4" name="Rechteck 3"/>
          <p:cNvSpPr/>
          <p:nvPr/>
        </p:nvSpPr>
        <p:spPr>
          <a:xfrm>
            <a:off x="683568" y="548680"/>
            <a:ext cx="77048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/>
              <a:t>Gymnasium Leonhard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2000" contrast="2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484" y="548680"/>
            <a:ext cx="1045924" cy="144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5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Rolle der Eltern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So lange Sie nichts von uns hören, ist alles in Ordnung.</a:t>
            </a:r>
          </a:p>
          <a:p>
            <a:r>
              <a:rPr lang="de-CH" dirty="0" smtClean="0"/>
              <a:t>Sie können:</a:t>
            </a:r>
          </a:p>
          <a:p>
            <a:pPr lvl="1"/>
            <a:r>
              <a:rPr lang="de-CH" dirty="0" smtClean="0"/>
              <a:t>Ihrem Kind dabei helfen, die Regeln einzuhalten.</a:t>
            </a:r>
          </a:p>
          <a:p>
            <a:pPr lvl="1"/>
            <a:r>
              <a:rPr lang="de-CH" dirty="0" smtClean="0"/>
              <a:t>Ihrem Kind dabei helfen, die Übersicht über die Absenzen zu wahren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Ab und zu mit Ihrem Kind auf dem </a:t>
            </a:r>
            <a:r>
              <a:rPr lang="de-CH" dirty="0" err="1" smtClean="0"/>
              <a:t>Schüler:innenportal</a:t>
            </a:r>
            <a:r>
              <a:rPr lang="de-CH" dirty="0" smtClean="0"/>
              <a:t> die Absenzen und Verspätungen gemeinsam anschauen.</a:t>
            </a:r>
            <a:endParaRPr lang="de-CH" dirty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3200" dirty="0" smtClean="0"/>
              <a:t>Die Rolle der Eltern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52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Fragen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Zuständig sind die Klassenlehrperson oder das </a:t>
            </a:r>
            <a:r>
              <a:rPr lang="de-CH" dirty="0" err="1" smtClean="0"/>
              <a:t>Konrektorat</a:t>
            </a:r>
            <a:r>
              <a:rPr lang="de-CH" dirty="0" smtClean="0"/>
              <a:t> </a:t>
            </a:r>
            <a:r>
              <a:rPr lang="de-CH" dirty="0" smtClean="0">
                <a:hlinkClick r:id="rId2"/>
              </a:rPr>
              <a:t>arlette.schnyder@bs.ch</a:t>
            </a:r>
            <a:endParaRPr lang="de-CH" dirty="0" smtClean="0"/>
          </a:p>
          <a:p>
            <a:r>
              <a:rPr lang="de-CH" dirty="0" smtClean="0"/>
              <a:t>Unterlagen und Reglemente finden Sie im Heft «Wissenswertes von A-Z» und auf der Homepage unter Dokumente</a:t>
            </a:r>
            <a:r>
              <a:rPr lang="de-CH" dirty="0"/>
              <a:t>.</a:t>
            </a:r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3200" dirty="0" smtClean="0"/>
              <a:t>Fragen?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56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CH" dirty="0" smtClean="0"/>
              <a:t>Eigene Verantwortung heisst, sich zu überlegen: </a:t>
            </a:r>
          </a:p>
          <a:p>
            <a:pPr lvl="1"/>
            <a:r>
              <a:rPr lang="de-CH" dirty="0" smtClean="0"/>
              <a:t>Ich </a:t>
            </a:r>
            <a:r>
              <a:rPr lang="de-CH" dirty="0" smtClean="0"/>
              <a:t>weiss selbst, wann ich gefehlt habe oder zu spät gekommen bin.</a:t>
            </a:r>
          </a:p>
          <a:p>
            <a:pPr lvl="1"/>
            <a:r>
              <a:rPr lang="de-CH" dirty="0" smtClean="0"/>
              <a:t>Ich </a:t>
            </a:r>
            <a:r>
              <a:rPr lang="de-CH" dirty="0" smtClean="0"/>
              <a:t>schaue regelmässig auf dem </a:t>
            </a:r>
            <a:r>
              <a:rPr lang="de-CH" dirty="0" err="1" smtClean="0"/>
              <a:t>Schüler:innenportal</a:t>
            </a:r>
            <a:r>
              <a:rPr lang="de-CH" dirty="0" smtClean="0"/>
              <a:t> unter Absenzen, was eingetragen ist und nehme rasch Kontakt auf mit der Klassenlehrperson, wenn ich Fragen habe.</a:t>
            </a:r>
          </a:p>
          <a:p>
            <a:pPr lvl="1"/>
            <a:r>
              <a:rPr lang="de-CH" dirty="0" smtClean="0"/>
              <a:t>Zeigt das </a:t>
            </a:r>
            <a:r>
              <a:rPr lang="de-CH" dirty="0" err="1" smtClean="0"/>
              <a:t>Absenzentool</a:t>
            </a:r>
            <a:r>
              <a:rPr lang="de-CH" dirty="0" smtClean="0"/>
              <a:t> weniger Verspätungen oder Kontingente an, als die Termine, die mir bekannt sind, verlasse ich mich nicht blind auf die Technik – es kann sein, dass Absenzen nachgetragen werden.</a:t>
            </a:r>
            <a:endParaRPr lang="de-CH" dirty="0" smtClean="0"/>
          </a:p>
          <a:p>
            <a:pPr lvl="1"/>
            <a:r>
              <a:rPr lang="de-CH" dirty="0" smtClean="0"/>
              <a:t>Ich kommuniziere frühzeitig selbständig mit meiner </a:t>
            </a:r>
            <a:r>
              <a:rPr lang="de-CH" dirty="0" smtClean="0"/>
              <a:t>Klassenlehrperson, wenn ich fehle oder Termine habe.</a:t>
            </a:r>
            <a:endParaRPr lang="de-CH" dirty="0" smtClean="0"/>
          </a:p>
        </p:txBody>
      </p:sp>
      <p:sp>
        <p:nvSpPr>
          <p:cNvPr id="4" name="Rechteck 3"/>
          <p:cNvSpPr/>
          <p:nvPr/>
        </p:nvSpPr>
        <p:spPr>
          <a:xfrm>
            <a:off x="467544" y="254258"/>
            <a:ext cx="8208912" cy="1374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Die Verantwortung bei den Jugendlichen</a:t>
            </a:r>
          </a:p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331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Ausschlafen</a:t>
            </a:r>
            <a:r>
              <a:rPr lang="de-CH" dirty="0"/>
              <a:t>, Konzertreise, L</a:t>
            </a:r>
            <a:r>
              <a:rPr lang="de-CH" dirty="0" smtClean="0"/>
              <a:t>ernen</a:t>
            </a:r>
            <a:r>
              <a:rPr lang="de-CH" dirty="0"/>
              <a:t>, Unwohlsein, Arztbesuche, </a:t>
            </a:r>
            <a:r>
              <a:rPr lang="de-CH" dirty="0" smtClean="0"/>
              <a:t>Familienausflug, frühzeitiger Urlaub, </a:t>
            </a:r>
            <a:r>
              <a:rPr lang="de-CH" dirty="0"/>
              <a:t>Klimastreik</a:t>
            </a:r>
            <a:r>
              <a:rPr lang="de-CH" dirty="0" smtClean="0"/>
              <a:t>.</a:t>
            </a:r>
          </a:p>
          <a:p>
            <a:r>
              <a:rPr lang="de-CH" dirty="0" smtClean="0"/>
              <a:t>Auch bei Krankheiten werden Kontingente </a:t>
            </a:r>
            <a:r>
              <a:rPr lang="de-CH" dirty="0" smtClean="0"/>
              <a:t>abgezogen – vgl. die nächste Folie. </a:t>
            </a:r>
            <a:endParaRPr lang="de-CH" dirty="0" smtClean="0"/>
          </a:p>
          <a:p>
            <a:r>
              <a:rPr lang="de-CH" dirty="0" smtClean="0"/>
              <a:t>Achtung: </a:t>
            </a:r>
          </a:p>
          <a:p>
            <a:pPr lvl="1"/>
            <a:r>
              <a:rPr lang="de-CH" dirty="0" smtClean="0"/>
              <a:t>Eine </a:t>
            </a:r>
            <a:r>
              <a:rPr lang="de-CH" dirty="0"/>
              <a:t>Lektion zu spät in der Schule = ein </a:t>
            </a:r>
            <a:r>
              <a:rPr lang="de-CH" dirty="0" smtClean="0"/>
              <a:t>Kontingent.</a:t>
            </a:r>
          </a:p>
          <a:p>
            <a:pPr lvl="1"/>
            <a:r>
              <a:rPr lang="de-CH" dirty="0" smtClean="0"/>
              <a:t>Ein Arztbesuch während des Unterrichtes = ein Kontingent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Deshalb: bei Vorhersehbaren Terminen ist es wichtig, Kontakt mit der Klassenlehrperson aufzunehmen.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Unter die Kontingentregelung fallen zunächst alle Absenzen</a:t>
            </a:r>
          </a:p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32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" indent="0"/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Die </a:t>
            </a:r>
            <a:r>
              <a:rPr lang="de-CH" dirty="0"/>
              <a:t>«Buchhaltung» der </a:t>
            </a:r>
            <a:r>
              <a:rPr lang="de-CH" dirty="0" smtClean="0"/>
              <a:t>Klassenlehrperson</a:t>
            </a:r>
            <a:r>
              <a:rPr lang="de-CH" sz="4000" dirty="0"/>
              <a:t/>
            </a:r>
            <a:br>
              <a:rPr lang="de-CH" sz="4000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52528"/>
          </a:xfrm>
        </p:spPr>
        <p:txBody>
          <a:bodyPr>
            <a:noAutofit/>
          </a:bodyPr>
          <a:lstStyle/>
          <a:p>
            <a:r>
              <a:rPr lang="de-CH" dirty="0" smtClean="0"/>
              <a:t>Bei Krankheit gilt:</a:t>
            </a:r>
          </a:p>
          <a:p>
            <a:pPr lvl="1"/>
            <a:r>
              <a:rPr lang="de-CH" dirty="0" smtClean="0"/>
              <a:t>Die </a:t>
            </a:r>
            <a:r>
              <a:rPr lang="de-CH" dirty="0"/>
              <a:t>ersten drei </a:t>
            </a:r>
            <a:r>
              <a:rPr lang="de-CH" dirty="0" err="1"/>
              <a:t>Halbtage</a:t>
            </a:r>
            <a:r>
              <a:rPr lang="de-CH" dirty="0"/>
              <a:t> werden </a:t>
            </a:r>
            <a:r>
              <a:rPr lang="de-CH" dirty="0" smtClean="0"/>
              <a:t>als Kontingent </a:t>
            </a:r>
            <a:r>
              <a:rPr lang="de-CH" dirty="0"/>
              <a:t>gerechnet, </a:t>
            </a:r>
            <a:r>
              <a:rPr lang="de-CH" dirty="0" smtClean="0"/>
              <a:t>alle weiteren gelten als entschuldigt.</a:t>
            </a:r>
          </a:p>
          <a:p>
            <a:pPr lvl="1"/>
            <a:r>
              <a:rPr lang="de-CH" dirty="0" smtClean="0"/>
              <a:t> Es </a:t>
            </a:r>
            <a:r>
              <a:rPr lang="de-CH" dirty="0"/>
              <a:t>ist </a:t>
            </a:r>
            <a:r>
              <a:rPr lang="de-CH" dirty="0" smtClean="0"/>
              <a:t>sinnvoll, </a:t>
            </a:r>
            <a:r>
              <a:rPr lang="de-CH" dirty="0"/>
              <a:t>die </a:t>
            </a:r>
            <a:r>
              <a:rPr lang="de-CH" dirty="0" smtClean="0"/>
              <a:t>Lehrperson bei Krankheiten </a:t>
            </a:r>
            <a:r>
              <a:rPr lang="de-CH" dirty="0"/>
              <a:t>zu </a:t>
            </a:r>
            <a:r>
              <a:rPr lang="de-CH" dirty="0" smtClean="0"/>
              <a:t>informieren. Dann kann diese festhalten, dass eine Meldung wegen Krankheit kam.</a:t>
            </a:r>
          </a:p>
        </p:txBody>
      </p:sp>
      <p:sp>
        <p:nvSpPr>
          <p:cNvPr id="4" name="Rechteck 3"/>
          <p:cNvSpPr/>
          <p:nvPr/>
        </p:nvSpPr>
        <p:spPr>
          <a:xfrm>
            <a:off x="539552" y="116632"/>
            <a:ext cx="8208912" cy="1374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Regelung bei Krankheiten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04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Arztzeugnisse müssen für die 8 ersten Kontingente nicht vorgewiesen werden. Bei längerer Krankheit oder häufiger Krankheit </a:t>
            </a:r>
            <a:r>
              <a:rPr lang="de-CH" dirty="0" smtClean="0"/>
              <a:t>ist es dennoch wichtig, ein Arztzeugnis zu verlangen und dieses </a:t>
            </a:r>
            <a:r>
              <a:rPr lang="de-CH" dirty="0"/>
              <a:t>der Klassenlehrperson </a:t>
            </a:r>
            <a:r>
              <a:rPr lang="de-CH" dirty="0" smtClean="0"/>
              <a:t>abzugeben.</a:t>
            </a:r>
            <a:endParaRPr lang="de-CH" dirty="0"/>
          </a:p>
          <a:p>
            <a:r>
              <a:rPr lang="de-CH" dirty="0" smtClean="0"/>
              <a:t>Gibt </a:t>
            </a:r>
            <a:r>
              <a:rPr lang="de-CH" dirty="0"/>
              <a:t>es chronische Krankheiten, </a:t>
            </a:r>
            <a:r>
              <a:rPr lang="de-CH" dirty="0" smtClean="0"/>
              <a:t>Schwierigkeiten oder voraussehbare Absenzen: </a:t>
            </a:r>
            <a:r>
              <a:rPr lang="de-CH" dirty="0" smtClean="0"/>
              <a:t>Nehmen Sie unbedingt Kontakt </a:t>
            </a:r>
            <a:r>
              <a:rPr lang="de-CH" dirty="0"/>
              <a:t>mit </a:t>
            </a:r>
            <a:r>
              <a:rPr lang="de-CH" dirty="0" smtClean="0"/>
              <a:t>der Klassenlehrperson </a:t>
            </a:r>
            <a:r>
              <a:rPr lang="de-CH" dirty="0"/>
              <a:t>und </a:t>
            </a:r>
            <a:r>
              <a:rPr lang="de-CH" dirty="0" smtClean="0"/>
              <a:t>dem </a:t>
            </a:r>
            <a:r>
              <a:rPr lang="de-CH" dirty="0" err="1" smtClean="0"/>
              <a:t>Konrektorat</a:t>
            </a:r>
            <a:r>
              <a:rPr lang="de-CH" dirty="0" smtClean="0"/>
              <a:t> auf!</a:t>
            </a:r>
            <a:endParaRPr lang="de-CH" dirty="0" smtClean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Arztzeugnisse, Dispensationen, chronische Krankheiten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9633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geht nicht?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Kontingente dürfen nicht bei Prüfungen verwendet werden. (Abmeldung </a:t>
            </a:r>
            <a:r>
              <a:rPr lang="de-CH" dirty="0" smtClean="0"/>
              <a:t>bei Krankheit oder </a:t>
            </a:r>
            <a:r>
              <a:rPr lang="de-CH" dirty="0" smtClean="0"/>
              <a:t>Notfällen </a:t>
            </a:r>
            <a:r>
              <a:rPr lang="de-CH" dirty="0" smtClean="0"/>
              <a:t>bei </a:t>
            </a:r>
            <a:r>
              <a:rPr lang="de-CH" dirty="0" smtClean="0"/>
              <a:t>der Fachlehrperson </a:t>
            </a:r>
            <a:r>
              <a:rPr lang="de-CH" dirty="0" smtClean="0"/>
              <a:t>und bei der Klassenlehrperson schriftlich!</a:t>
            </a:r>
            <a:endParaRPr lang="de-CH" dirty="0" smtClean="0"/>
          </a:p>
          <a:p>
            <a:r>
              <a:rPr lang="de-CH" dirty="0" smtClean="0"/>
              <a:t>Keine Kontingente bei gemeinsamen schulischen Anlässen (z.B. Sporttag, Projektwochen etc.). Hier muss ein schriftlicher Antrag zur </a:t>
            </a:r>
            <a:r>
              <a:rPr lang="de-CH" dirty="0" smtClean="0"/>
              <a:t>Dispensation </a:t>
            </a:r>
            <a:r>
              <a:rPr lang="de-CH" dirty="0" smtClean="0"/>
              <a:t>im Voraus </a:t>
            </a:r>
            <a:r>
              <a:rPr lang="de-CH" dirty="0" smtClean="0"/>
              <a:t>beim </a:t>
            </a:r>
            <a:r>
              <a:rPr lang="de-CH" dirty="0" err="1" smtClean="0"/>
              <a:t>Konrektorat</a:t>
            </a:r>
            <a:r>
              <a:rPr lang="de-CH" dirty="0" smtClean="0"/>
              <a:t> eingereicht werden.</a:t>
            </a:r>
            <a:endParaRPr lang="de-CH" dirty="0" smtClean="0"/>
          </a:p>
        </p:txBody>
      </p:sp>
      <p:sp>
        <p:nvSpPr>
          <p:cNvPr id="4" name="Rechteck 3"/>
          <p:cNvSpPr/>
          <p:nvPr/>
        </p:nvSpPr>
        <p:spPr>
          <a:xfrm>
            <a:off x="539552" y="116632"/>
            <a:ext cx="8208912" cy="1374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3200" dirty="0" smtClean="0"/>
              <a:t>Was geht nicht?</a:t>
            </a:r>
          </a:p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05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Beim Überschreiten der Kontingente</a:t>
            </a: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539552" y="116632"/>
            <a:ext cx="8208912" cy="1374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3200" dirty="0" smtClean="0"/>
              <a:t>Beim Überschreiten der Kontingente</a:t>
            </a:r>
          </a:p>
          <a:p>
            <a:pPr algn="ctr"/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Nach dem 9</a:t>
            </a:r>
            <a:r>
              <a:rPr lang="de-CH" dirty="0"/>
              <a:t>. </a:t>
            </a:r>
            <a:r>
              <a:rPr lang="de-CH" dirty="0" err="1" smtClean="0"/>
              <a:t>Halbtag</a:t>
            </a:r>
            <a:r>
              <a:rPr lang="de-CH" dirty="0" smtClean="0"/>
              <a:t>: mündliche Mahnung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Nach dem 10</a:t>
            </a:r>
            <a:r>
              <a:rPr lang="de-CH" dirty="0"/>
              <a:t>. </a:t>
            </a:r>
            <a:r>
              <a:rPr lang="de-CH" dirty="0" err="1" smtClean="0"/>
              <a:t>Halbtag</a:t>
            </a:r>
            <a:r>
              <a:rPr lang="de-CH" dirty="0" smtClean="0"/>
              <a:t>: schriftliche Ermahnung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Überzogene </a:t>
            </a:r>
            <a:r>
              <a:rPr lang="de-CH" dirty="0"/>
              <a:t>Absenzen </a:t>
            </a:r>
            <a:r>
              <a:rPr lang="de-CH" dirty="0" smtClean="0"/>
              <a:t>werden </a:t>
            </a:r>
            <a:r>
              <a:rPr lang="de-CH" dirty="0"/>
              <a:t>im kommenden Semester </a:t>
            </a:r>
            <a:r>
              <a:rPr lang="de-CH" dirty="0" smtClean="0"/>
              <a:t>abgezogen.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Können sie nicht begründet werden, erscheinen sie im Zeugnis als unentschuldigte Absenzen.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3703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Unentschuldigte Absenzen, die über das 10. Kontingent hinausgehen, werden </a:t>
            </a:r>
            <a:r>
              <a:rPr lang="de-CH" dirty="0"/>
              <a:t>in gemeinnütziger Arbeit </a:t>
            </a:r>
            <a:r>
              <a:rPr lang="de-CH" dirty="0" smtClean="0"/>
              <a:t>im Schulhaus </a:t>
            </a:r>
            <a:r>
              <a:rPr lang="de-CH" dirty="0"/>
              <a:t>(Nachholstunden) nachgearbeitet. </a:t>
            </a:r>
            <a:endParaRPr lang="de-CH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Nacharbeiten – Nachholstunde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00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Verspätungen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Vier Verspätungen sind entschuldigt. </a:t>
            </a:r>
          </a:p>
          <a:p>
            <a:r>
              <a:rPr lang="de-CH" dirty="0" smtClean="0"/>
              <a:t>Ab der fünften Verspätung wird gemahnt.</a:t>
            </a:r>
          </a:p>
          <a:p>
            <a:r>
              <a:rPr lang="de-CH" dirty="0" smtClean="0"/>
              <a:t>Nach </a:t>
            </a:r>
            <a:r>
              <a:rPr lang="de-CH" dirty="0"/>
              <a:t>der </a:t>
            </a:r>
            <a:r>
              <a:rPr lang="de-CH" dirty="0" smtClean="0"/>
              <a:t>sechsten Verspätung erfolgt eine schriftliche Ermahnung (Klassenlehrperson</a:t>
            </a:r>
            <a:r>
              <a:rPr lang="de-CH" dirty="0" smtClean="0"/>
              <a:t>), die Verspätungen sind dann unentschuldigt.</a:t>
            </a:r>
            <a:endParaRPr lang="de-CH" dirty="0" smtClean="0"/>
          </a:p>
          <a:p>
            <a:r>
              <a:rPr lang="de-CH" dirty="0" smtClean="0"/>
              <a:t>Der Schüler</a:t>
            </a:r>
            <a:r>
              <a:rPr lang="de-CH" dirty="0"/>
              <a:t>, die Schülerin wird an das </a:t>
            </a:r>
            <a:r>
              <a:rPr lang="de-CH" dirty="0" err="1"/>
              <a:t>Konrektorat</a:t>
            </a:r>
            <a:r>
              <a:rPr lang="de-CH" dirty="0"/>
              <a:t> </a:t>
            </a:r>
            <a:r>
              <a:rPr lang="de-CH" dirty="0" smtClean="0"/>
              <a:t>verwiesen</a:t>
            </a:r>
            <a:r>
              <a:rPr lang="de-CH" dirty="0"/>
              <a:t> </a:t>
            </a:r>
            <a:r>
              <a:rPr lang="de-CH" dirty="0" smtClean="0"/>
              <a:t>(Nacharbeiten) </a:t>
            </a:r>
          </a:p>
          <a:p>
            <a:r>
              <a:rPr lang="de-CH" dirty="0" smtClean="0"/>
              <a:t>Unentschuldigte Verspätungen erscheinen im Zeugnis.</a:t>
            </a:r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3200" dirty="0" smtClean="0"/>
              <a:t>Verspätungen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318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Bildschirmpräsentation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</vt:lpstr>
      <vt:lpstr>Absenzensystem</vt:lpstr>
      <vt:lpstr>PowerPoint-Präsentation</vt:lpstr>
      <vt:lpstr> Unter die Kontingentregelung fallen zunächst alle Absenzen </vt:lpstr>
      <vt:lpstr> Die «Buchhaltung» der Klassenlehrperson </vt:lpstr>
      <vt:lpstr> Arztzeugnisse, Dispensationen, chronische Krankheiten</vt:lpstr>
      <vt:lpstr>Was geht nicht?</vt:lpstr>
      <vt:lpstr>Beim Überschreiten der Kontingente</vt:lpstr>
      <vt:lpstr>Nacharbeiten – Nachholstunde</vt:lpstr>
      <vt:lpstr>Verspätungen</vt:lpstr>
      <vt:lpstr>Die Rolle der Eltern</vt:lpstr>
      <vt:lpstr>Fragen</vt:lpstr>
    </vt:vector>
  </TitlesOfParts>
  <Company>BaselStadt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UserName</dc:creator>
  <cp:lastModifiedBy>UserName</cp:lastModifiedBy>
  <cp:revision>142</cp:revision>
  <cp:lastPrinted>2020-08-19T08:51:46Z</cp:lastPrinted>
  <dcterms:created xsi:type="dcterms:W3CDTF">2018-08-14T19:25:09Z</dcterms:created>
  <dcterms:modified xsi:type="dcterms:W3CDTF">2023-07-05T15:39:17Z</dcterms:modified>
</cp:coreProperties>
</file>